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425" r:id="rId2"/>
    <p:sldId id="523" r:id="rId3"/>
    <p:sldId id="489" r:id="rId4"/>
    <p:sldId id="522" r:id="rId5"/>
    <p:sldId id="551" r:id="rId6"/>
    <p:sldId id="550" r:id="rId7"/>
    <p:sldId id="511" r:id="rId8"/>
    <p:sldId id="542" r:id="rId9"/>
    <p:sldId id="544" r:id="rId10"/>
    <p:sldId id="545" r:id="rId11"/>
    <p:sldId id="546" r:id="rId12"/>
    <p:sldId id="547" r:id="rId13"/>
    <p:sldId id="548" r:id="rId14"/>
    <p:sldId id="518" r:id="rId15"/>
    <p:sldId id="457" r:id="rId16"/>
    <p:sldId id="45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찬" initials="김민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D97"/>
    <a:srgbClr val="E3E5E9"/>
    <a:srgbClr val="D9D9D9"/>
    <a:srgbClr val="3C92CA"/>
    <a:srgbClr val="45C8DC"/>
    <a:srgbClr val="4D4D4D"/>
    <a:srgbClr val="303B4A"/>
    <a:srgbClr val="BDC1CB"/>
    <a:srgbClr val="262A33"/>
    <a:srgbClr val="FBC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86099" autoAdjust="0"/>
  </p:normalViewPr>
  <p:slideViewPr>
    <p:cSldViewPr snapToGrid="0">
      <p:cViewPr varScale="1">
        <p:scale>
          <a:sx n="134" d="100"/>
          <a:sy n="134" d="100"/>
        </p:scale>
        <p:origin x="80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65813-B5D5-4C87-B121-96CCAEE4B33E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D64-7E71-4ADE-8B89-C19C74366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팩터</a:t>
            </a:r>
            <a:r>
              <a:rPr lang="ko-KR" altLang="en-US" dirty="0"/>
              <a:t> 자산배분전략은 모멘텀</a:t>
            </a:r>
            <a:r>
              <a:rPr lang="en-US" altLang="ko-KR" dirty="0" err="1"/>
              <a:t>xO</a:t>
            </a:r>
            <a:r>
              <a:rPr lang="ko-KR" altLang="en-US" dirty="0"/>
              <a:t> 이므로 </a:t>
            </a:r>
            <a:endParaRPr lang="en-US" altLang="ko-KR" dirty="0"/>
          </a:p>
          <a:p>
            <a:r>
              <a:rPr lang="ko-KR" altLang="en-US" dirty="0"/>
              <a:t>과거 수익률이 높았던 상위 자산 </a:t>
            </a:r>
            <a:r>
              <a:rPr lang="ko-KR" altLang="en-US" dirty="0" err="1"/>
              <a:t>세부조정과</a:t>
            </a:r>
            <a:r>
              <a:rPr lang="ko-KR" altLang="en-US" dirty="0"/>
              <a:t> </a:t>
            </a:r>
            <a:r>
              <a:rPr lang="en-US" altLang="ko-KR" dirty="0" err="1"/>
              <a:t>min,max</a:t>
            </a:r>
            <a:r>
              <a:rPr lang="en-US" altLang="ko-KR" dirty="0"/>
              <a:t> </a:t>
            </a:r>
            <a:r>
              <a:rPr lang="ko-KR" altLang="en-US" dirty="0"/>
              <a:t>부분을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8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룩백이란</a:t>
            </a:r>
            <a:r>
              <a:rPr lang="ko-KR" altLang="en-US" dirty="0"/>
              <a:t> 과거 </a:t>
            </a:r>
            <a:r>
              <a:rPr lang="ko-KR" altLang="en-US" dirty="0" err="1"/>
              <a:t>몇개월의</a:t>
            </a:r>
            <a:r>
              <a:rPr lang="ko-KR" altLang="en-US" dirty="0"/>
              <a:t> 데이터를 기반으로 전략을 </a:t>
            </a:r>
            <a:r>
              <a:rPr lang="ko-KR" altLang="en-US" dirty="0" err="1"/>
              <a:t>수립할것인지를</a:t>
            </a:r>
            <a:r>
              <a:rPr lang="ko-KR" altLang="en-US" dirty="0"/>
              <a:t> 의미하며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sliderInput</a:t>
            </a:r>
            <a:r>
              <a:rPr lang="ko-KR" altLang="en-US" dirty="0"/>
              <a:t> 컨트롤을 사용해서 비중을 조정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리밸런싱이란</a:t>
            </a:r>
            <a:r>
              <a:rPr lang="ko-KR" altLang="en-US" dirty="0"/>
              <a:t> 자산을 전략에 의해 사고 팔면서 비중을 </a:t>
            </a:r>
            <a:r>
              <a:rPr lang="ko-KR" altLang="en-US" dirty="0" err="1"/>
              <a:t>조절하는걸</a:t>
            </a:r>
            <a:r>
              <a:rPr lang="ko-KR" altLang="en-US" dirty="0"/>
              <a:t> 의미하며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sliderInput</a:t>
            </a:r>
            <a:r>
              <a:rPr lang="ko-KR" altLang="en-US" dirty="0"/>
              <a:t> 컨트롤을 사용해서 비중을 조정 할 수 있도록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매매비용이란 용어 그대로 매매 비용을 몇 </a:t>
            </a:r>
            <a:r>
              <a:rPr lang="en-US" altLang="ko-KR" dirty="0"/>
              <a:t>%</a:t>
            </a:r>
            <a:r>
              <a:rPr lang="ko-KR" altLang="en-US" dirty="0"/>
              <a:t>로 할 것인지를 </a:t>
            </a:r>
            <a:r>
              <a:rPr lang="ko-KR" altLang="en-US" dirty="0" err="1"/>
              <a:t>조절하는걸</a:t>
            </a:r>
            <a:r>
              <a:rPr lang="ko-KR" altLang="en-US" dirty="0"/>
              <a:t> 의미하며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sliderInput</a:t>
            </a:r>
            <a:r>
              <a:rPr lang="ko-KR" altLang="en-US" dirty="0"/>
              <a:t> 컨트롤을 사용해서 비중을 조정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룩백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리밸런싱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매매비용을</a:t>
            </a:r>
            <a:r>
              <a:rPr lang="ko-KR" altLang="en-US" dirty="0"/>
              <a:t> </a:t>
            </a:r>
            <a:r>
              <a:rPr lang="ko-KR" altLang="en-US" dirty="0" err="1"/>
              <a:t>조절후</a:t>
            </a:r>
            <a:r>
              <a:rPr lang="ko-KR" altLang="en-US" dirty="0"/>
              <a:t> 시뮬레이션을 돌려보면 다음과 같은 결과가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리밸런싱이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개월 </a:t>
            </a:r>
            <a:r>
              <a:rPr lang="ko-KR" altLang="en-US" dirty="0" err="1"/>
              <a:t>간격일때</a:t>
            </a:r>
            <a:r>
              <a:rPr lang="ko-KR" altLang="en-US" dirty="0"/>
              <a:t> 세금이 비교적 적으며 연평균 수익률이 가장 높음을 데이터로서 확인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1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976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1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1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6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기존의 자산 선택은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 데이터로 제한적인 데이터 였으나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전세계 모든 자산과 개별 주식을 선택 가능하도록 구현하였습니다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자산 코드 입력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입력 버튼 클릭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입력된 코드가 확인가능하도록 보여집니다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UI</a:t>
            </a:r>
            <a:r>
              <a:rPr lang="ko-KR" altLang="en-US" baseline="0" dirty="0"/>
              <a:t> 부분 코드는 사진과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자산 데이터는 출처 경로에서 </a:t>
            </a:r>
            <a:r>
              <a:rPr lang="en-US" altLang="ko-KR" baseline="0" dirty="0"/>
              <a:t>csv</a:t>
            </a:r>
            <a:r>
              <a:rPr lang="ko-KR" altLang="en-US" baseline="0" dirty="0"/>
              <a:t> 형식의 자료를 </a:t>
            </a:r>
            <a:endParaRPr lang="en-US" altLang="ko-KR" baseline="0" dirty="0"/>
          </a:p>
          <a:p>
            <a:r>
              <a:rPr lang="en-US" altLang="ko-KR" baseline="0" dirty="0"/>
              <a:t>GTAA </a:t>
            </a:r>
            <a:r>
              <a:rPr lang="ko-KR" altLang="en-US" baseline="0" dirty="0"/>
              <a:t>프로젝트에서 사용되는 데이터베이스에 일괄적으로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 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자산의 데이터는 약 </a:t>
            </a:r>
            <a:r>
              <a:rPr lang="en-US" altLang="ko-KR" baseline="0" dirty="0"/>
              <a:t>3</a:t>
            </a:r>
            <a:r>
              <a:rPr lang="ko-KR" altLang="en-US" baseline="0" dirty="0"/>
              <a:t>만</a:t>
            </a:r>
            <a:r>
              <a:rPr lang="en-US" altLang="ko-KR" baseline="0" dirty="0"/>
              <a:t>800</a:t>
            </a:r>
            <a:r>
              <a:rPr lang="ko-KR" altLang="en-US" baseline="0" dirty="0"/>
              <a:t>건 정도입니다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4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다음으로는 자산 선택의 </a:t>
            </a:r>
            <a:r>
              <a:rPr lang="ko-KR" altLang="en-US" baseline="0" dirty="0" err="1"/>
              <a:t>동작구조입니다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사용자가 입력한 코드가 자산 테이블에 저장되어있는 정보인지 체크합니다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만약 존재하지 않는 자산코드라면 실패 결과를 보여주고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코드가 존재한다면 </a:t>
            </a:r>
            <a:r>
              <a:rPr lang="ko-KR" altLang="en-US" baseline="0" dirty="0" err="1"/>
              <a:t>성공결과를</a:t>
            </a:r>
            <a:r>
              <a:rPr lang="ko-KR" altLang="en-US" baseline="0" dirty="0"/>
              <a:t> 보여주는 </a:t>
            </a:r>
            <a:r>
              <a:rPr lang="ko-KR" altLang="en-US" baseline="0" dirty="0" err="1"/>
              <a:t>로직입니다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전략선택</a:t>
            </a:r>
            <a:r>
              <a:rPr lang="ko-KR" altLang="en-US" dirty="0"/>
              <a:t> 부분입니다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전통적 자산배분전략에서 </a:t>
            </a:r>
            <a:r>
              <a:rPr lang="ko-KR" altLang="en-US" dirty="0" err="1"/>
              <a:t>동일비중</a:t>
            </a:r>
            <a:r>
              <a:rPr lang="ko-KR" altLang="en-US" dirty="0"/>
              <a:t> 포트폴리오는 비중을 </a:t>
            </a:r>
            <a:r>
              <a:rPr lang="ko-KR" altLang="en-US" dirty="0" err="1"/>
              <a:t>세부조정</a:t>
            </a:r>
            <a:r>
              <a:rPr lang="ko-KR" altLang="en-US" dirty="0"/>
              <a:t> 가능하며 합이 </a:t>
            </a:r>
            <a:r>
              <a:rPr lang="en-US" altLang="ko-KR" dirty="0"/>
              <a:t>1</a:t>
            </a:r>
            <a:r>
              <a:rPr lang="ko-KR" altLang="en-US" dirty="0" err="1"/>
              <a:t>이되게</a:t>
            </a:r>
            <a:r>
              <a:rPr lang="ko-KR" altLang="en-US" dirty="0"/>
              <a:t> 조절가능하도록 개발하였습니다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여기에선 </a:t>
            </a:r>
            <a:r>
              <a:rPr lang="en-US" altLang="ko-KR" dirty="0"/>
              <a:t>AAPL, INTC, MSFT, AMZN 4</a:t>
            </a:r>
            <a:r>
              <a:rPr lang="ko-KR" altLang="en-US" dirty="0"/>
              <a:t>개의 자산을 선택하였기 때문에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0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위험기반</a:t>
            </a:r>
            <a:r>
              <a:rPr lang="ko-KR" altLang="en-US" dirty="0"/>
              <a:t> 자산배분 전략에서는 </a:t>
            </a:r>
            <a:r>
              <a:rPr lang="en-US" altLang="ko-KR" dirty="0"/>
              <a:t>(</a:t>
            </a:r>
            <a:r>
              <a:rPr lang="ko-KR" altLang="en-US" dirty="0" err="1"/>
              <a:t>최소분산</a:t>
            </a:r>
            <a:r>
              <a:rPr lang="en-US" altLang="ko-KR" dirty="0"/>
              <a:t>,</a:t>
            </a:r>
            <a:r>
              <a:rPr lang="ko-KR" altLang="en-US" dirty="0"/>
              <a:t> 최대분산효과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위험균형</a:t>
            </a:r>
            <a:r>
              <a:rPr lang="en-US" altLang="ko-KR" dirty="0"/>
              <a:t>)</a:t>
            </a:r>
            <a:r>
              <a:rPr lang="ko-KR" altLang="en-US" dirty="0"/>
              <a:t> 포트폴리오를 선택가능 하도록 라디오 버튼으로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이중 </a:t>
            </a:r>
            <a:r>
              <a:rPr lang="en-US" altLang="ko-KR" dirty="0"/>
              <a:t>(</a:t>
            </a:r>
            <a:r>
              <a:rPr lang="ko-KR" altLang="en-US" dirty="0" err="1"/>
              <a:t>최소분산</a:t>
            </a:r>
            <a:r>
              <a:rPr lang="en-US" altLang="ko-KR" dirty="0"/>
              <a:t>,</a:t>
            </a:r>
            <a:r>
              <a:rPr lang="ko-KR" altLang="en-US" dirty="0"/>
              <a:t> 최대분산효과</a:t>
            </a:r>
            <a:r>
              <a:rPr lang="en-US" altLang="ko-KR" dirty="0"/>
              <a:t>)</a:t>
            </a:r>
            <a:r>
              <a:rPr lang="ko-KR" altLang="en-US" dirty="0"/>
              <a:t> 포트폴리오를 선택하면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최소 가중치</a:t>
            </a:r>
            <a:r>
              <a:rPr lang="en-US" altLang="ko-KR" dirty="0"/>
              <a:t>,</a:t>
            </a:r>
            <a:r>
              <a:rPr lang="ko-KR" altLang="en-US" dirty="0"/>
              <a:t> 최대 가중치 </a:t>
            </a:r>
            <a:r>
              <a:rPr lang="ko-KR" altLang="en-US" dirty="0" err="1"/>
              <a:t>세부조정</a:t>
            </a:r>
            <a:r>
              <a:rPr lang="ko-KR" altLang="en-US" dirty="0"/>
              <a:t> 부분이 보여지도록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1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모멘텀 자산배분 전략에서는 </a:t>
            </a:r>
            <a:endParaRPr lang="en-US" altLang="ko-KR" dirty="0"/>
          </a:p>
          <a:p>
            <a:r>
              <a:rPr lang="ko-KR" altLang="en-US" dirty="0"/>
              <a:t>과거 수익률이 높았던 상위 몇개를 선택 할 것인지 </a:t>
            </a:r>
            <a:r>
              <a:rPr lang="ko-KR" altLang="en-US" dirty="0" err="1"/>
              <a:t>조절하능하도록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8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bomotic/valueviz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: </a:t>
            </a:r>
            <a:r>
              <a:rPr lang="ko-KR" altLang="en-US" sz="4000" b="1" kern="0" dirty="0"/>
              <a:t>글로벌 전술적 자산 배분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분반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산학 </a:t>
            </a:r>
            <a:r>
              <a:rPr lang="ko-KR" altLang="en-US" sz="2000" b="1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캡스톤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디자인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6101" y="5167086"/>
            <a:ext cx="347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김민찬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박유영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최영규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발표자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최영규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발표날짜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11. 19</a:t>
            </a:r>
          </a:p>
          <a:p>
            <a:r>
              <a:rPr lang="ko-KR" altLang="en-US" b="1" dirty="0" err="1">
                <a:latin typeface="+mn-ea"/>
              </a:rPr>
              <a:t>담당교수님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정호엽</a:t>
            </a:r>
            <a:r>
              <a:rPr lang="ko-KR" altLang="en-US" b="1" dirty="0"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4607440" y="1575792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556342" y="5203667"/>
            <a:ext cx="2109929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05A65DB-FBAB-4359-A47E-435E54D9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" y="1444048"/>
            <a:ext cx="2986122" cy="47848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535DE8-FBF8-4E0F-AEB6-52D36D0A4E41}"/>
              </a:ext>
            </a:extLst>
          </p:cNvPr>
          <p:cNvSpPr/>
          <p:nvPr/>
        </p:nvSpPr>
        <p:spPr>
          <a:xfrm>
            <a:off x="1088560" y="1444049"/>
            <a:ext cx="2986122" cy="633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7FF9F0-965F-4525-8798-25C762E997DD}"/>
              </a:ext>
            </a:extLst>
          </p:cNvPr>
          <p:cNvSpPr/>
          <p:nvPr/>
        </p:nvSpPr>
        <p:spPr>
          <a:xfrm>
            <a:off x="1088560" y="2754490"/>
            <a:ext cx="2986122" cy="277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F4AFD-3E06-564A-960D-53B6A8F25118}"/>
              </a:ext>
            </a:extLst>
          </p:cNvPr>
          <p:cNvSpPr txBox="1"/>
          <p:nvPr/>
        </p:nvSpPr>
        <p:spPr>
          <a:xfrm>
            <a:off x="380081" y="904434"/>
            <a:ext cx="408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2-4.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/>
              <a:t>멀티 </a:t>
            </a:r>
            <a:r>
              <a:rPr lang="ko-KR" altLang="en-US" b="1" dirty="0" err="1"/>
              <a:t>팩터</a:t>
            </a:r>
            <a:r>
              <a:rPr lang="ko-KR" altLang="en-US" b="1" dirty="0"/>
              <a:t>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583A8-E5C4-3E4F-8762-A2F256271525}"/>
              </a:ext>
            </a:extLst>
          </p:cNvPr>
          <p:cNvSpPr txBox="1"/>
          <p:nvPr/>
        </p:nvSpPr>
        <p:spPr>
          <a:xfrm>
            <a:off x="4537285" y="1214067"/>
            <a:ext cx="337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 모멘텀 기반 자산배분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C7354-FD01-664B-8134-91082E1CA034}"/>
              </a:ext>
            </a:extLst>
          </p:cNvPr>
          <p:cNvSpPr txBox="1"/>
          <p:nvPr/>
        </p:nvSpPr>
        <p:spPr>
          <a:xfrm>
            <a:off x="4486677" y="3926531"/>
            <a:ext cx="337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 err="1"/>
              <a:t>numeric_multifac</a:t>
            </a:r>
            <a:r>
              <a:rPr lang="en-US" altLang="ko-KR" sz="1200" dirty="0"/>
              <a:t> : </a:t>
            </a:r>
            <a:r>
              <a:rPr lang="ko-KR" altLang="en-US" sz="1200" dirty="0"/>
              <a:t>과거 수익률이 높았던 상위 몇 개를 선택 할 것인지 조절</a:t>
            </a:r>
            <a:endParaRPr lang="en-US" altLang="ko-KR" sz="1200" dirty="0"/>
          </a:p>
          <a:p>
            <a:r>
              <a:rPr lang="en-US" altLang="ko-KR" sz="1200" dirty="0" err="1"/>
              <a:t>numeric_min</a:t>
            </a:r>
            <a:r>
              <a:rPr lang="en-US" altLang="ko-KR" sz="1200" dirty="0"/>
              <a:t> : </a:t>
            </a:r>
            <a:r>
              <a:rPr lang="ko-KR" altLang="en-US" sz="1200" dirty="0"/>
              <a:t>최소 가중치</a:t>
            </a:r>
            <a:endParaRPr lang="en-US" altLang="ko-KR" sz="1200" dirty="0"/>
          </a:p>
          <a:p>
            <a:r>
              <a:rPr lang="en-US" altLang="ko-KR" sz="1200" dirty="0" err="1"/>
              <a:t>numeric_max</a:t>
            </a:r>
            <a:r>
              <a:rPr lang="en-US" altLang="ko-KR" sz="1200" dirty="0"/>
              <a:t> : </a:t>
            </a:r>
            <a:r>
              <a:rPr lang="ko-KR" altLang="en-US" sz="1200" dirty="0"/>
              <a:t>최대 가중치 제한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1AC21-7F57-0C43-91EA-32AB569CB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4" y="2372420"/>
            <a:ext cx="2986122" cy="7912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A945A6-9783-6540-B8A9-1E281D9FA950}"/>
              </a:ext>
            </a:extLst>
          </p:cNvPr>
          <p:cNvSpPr txBox="1"/>
          <p:nvPr/>
        </p:nvSpPr>
        <p:spPr>
          <a:xfrm>
            <a:off x="4909956" y="207715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92633A-49A2-5B4C-ACE0-0A33B8C1A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06" y="4765102"/>
            <a:ext cx="3284559" cy="15467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334DEE-90CE-5E4E-AA00-50EB4D178A3D}"/>
              </a:ext>
            </a:extLst>
          </p:cNvPr>
          <p:cNvSpPr txBox="1"/>
          <p:nvPr/>
        </p:nvSpPr>
        <p:spPr>
          <a:xfrm>
            <a:off x="7507682" y="4440641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48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4934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A2C010A-A00B-784D-BD71-699E298B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3" y="1582391"/>
            <a:ext cx="2664673" cy="38806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F6957-9198-9341-9EEB-D11D0AD5A324}"/>
              </a:ext>
            </a:extLst>
          </p:cNvPr>
          <p:cNvSpPr/>
          <p:nvPr/>
        </p:nvSpPr>
        <p:spPr>
          <a:xfrm>
            <a:off x="746164" y="1642071"/>
            <a:ext cx="2586358" cy="9363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669948-07FB-1848-A811-29E5E279E6F2}"/>
              </a:ext>
            </a:extLst>
          </p:cNvPr>
          <p:cNvSpPr/>
          <p:nvPr/>
        </p:nvSpPr>
        <p:spPr>
          <a:xfrm>
            <a:off x="746164" y="2672966"/>
            <a:ext cx="2586358" cy="9363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1C7E43-5635-E146-B45A-575482395428}"/>
              </a:ext>
            </a:extLst>
          </p:cNvPr>
          <p:cNvSpPr/>
          <p:nvPr/>
        </p:nvSpPr>
        <p:spPr>
          <a:xfrm>
            <a:off x="746163" y="3703861"/>
            <a:ext cx="2586358" cy="9559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95FF0-5A16-C841-A7F0-D9301CD365EE}"/>
              </a:ext>
            </a:extLst>
          </p:cNvPr>
          <p:cNvSpPr txBox="1"/>
          <p:nvPr/>
        </p:nvSpPr>
        <p:spPr>
          <a:xfrm>
            <a:off x="5975992" y="1831556"/>
            <a:ext cx="325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룩백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과거 </a:t>
            </a:r>
            <a:r>
              <a:rPr lang="ko-KR" altLang="en-US" sz="1400" dirty="0" err="1"/>
              <a:t>몇개월</a:t>
            </a:r>
            <a:r>
              <a:rPr lang="ko-KR" altLang="en-US" sz="1400" dirty="0"/>
              <a:t> 데이터를 기반으로 전략을 수립 할 것이지 조절</a:t>
            </a:r>
          </a:p>
        </p:txBody>
      </p:sp>
      <p:sp>
        <p:nvSpPr>
          <p:cNvPr id="26" name="화살표: 왼쪽 16">
            <a:extLst>
              <a:ext uri="{FF2B5EF4-FFF2-40B4-BE49-F238E27FC236}">
                <a16:creationId xmlns:a16="http://schemas.microsoft.com/office/drawing/2014/main" id="{9E3966F1-4B28-3149-8E9A-DA7E08B0F1F8}"/>
              </a:ext>
            </a:extLst>
          </p:cNvPr>
          <p:cNvSpPr/>
          <p:nvPr/>
        </p:nvSpPr>
        <p:spPr>
          <a:xfrm>
            <a:off x="3767725" y="1847396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 16">
            <a:extLst>
              <a:ext uri="{FF2B5EF4-FFF2-40B4-BE49-F238E27FC236}">
                <a16:creationId xmlns:a16="http://schemas.microsoft.com/office/drawing/2014/main" id="{A0EA035C-8512-5C43-B89D-E6C427BD15C5}"/>
              </a:ext>
            </a:extLst>
          </p:cNvPr>
          <p:cNvSpPr/>
          <p:nvPr/>
        </p:nvSpPr>
        <p:spPr>
          <a:xfrm>
            <a:off x="3767725" y="2920990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52CDD-C0A7-FA40-890D-BAEF839BEDAD}"/>
              </a:ext>
            </a:extLst>
          </p:cNvPr>
          <p:cNvSpPr txBox="1"/>
          <p:nvPr/>
        </p:nvSpPr>
        <p:spPr>
          <a:xfrm>
            <a:off x="5975992" y="2877531"/>
            <a:ext cx="359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리밸런싱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몇 개월 마다 알고리즘을 통해 자산의 비중을 조절 할 것인지 조절</a:t>
            </a:r>
          </a:p>
        </p:txBody>
      </p:sp>
      <p:sp>
        <p:nvSpPr>
          <p:cNvPr id="29" name="화살표: 왼쪽 16">
            <a:extLst>
              <a:ext uri="{FF2B5EF4-FFF2-40B4-BE49-F238E27FC236}">
                <a16:creationId xmlns:a16="http://schemas.microsoft.com/office/drawing/2014/main" id="{4E1D4F77-F784-504A-9387-D86D233B174F}"/>
              </a:ext>
            </a:extLst>
          </p:cNvPr>
          <p:cNvSpPr/>
          <p:nvPr/>
        </p:nvSpPr>
        <p:spPr>
          <a:xfrm>
            <a:off x="3767725" y="3961720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F4FAC-01F7-8744-BA18-A953AE7A1E93}"/>
              </a:ext>
            </a:extLst>
          </p:cNvPr>
          <p:cNvSpPr txBox="1"/>
          <p:nvPr/>
        </p:nvSpPr>
        <p:spPr>
          <a:xfrm>
            <a:off x="5975992" y="3945317"/>
            <a:ext cx="359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매매비용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매매 비용을 몇 </a:t>
            </a:r>
            <a:r>
              <a:rPr lang="en-US" altLang="ko-KR" sz="1400" dirty="0"/>
              <a:t>%</a:t>
            </a:r>
            <a:r>
              <a:rPr lang="ko-KR" altLang="en-US" sz="1400" dirty="0"/>
              <a:t>로 할 것인지 조절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CE617-92EE-1740-B7C1-9B315D7E3D9E}"/>
              </a:ext>
            </a:extLst>
          </p:cNvPr>
          <p:cNvSpPr txBox="1"/>
          <p:nvPr/>
        </p:nvSpPr>
        <p:spPr>
          <a:xfrm>
            <a:off x="380081" y="904434"/>
            <a:ext cx="354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3-1. </a:t>
            </a:r>
            <a:r>
              <a:rPr lang="ko-KR" altLang="en-US" b="1" dirty="0" err="1"/>
              <a:t>룩백</a:t>
            </a:r>
            <a:r>
              <a:rPr lang="en-US" altLang="ko-KR" b="1" dirty="0"/>
              <a:t>,</a:t>
            </a:r>
            <a:r>
              <a:rPr lang="ko-KR" altLang="en-US" b="1" dirty="0" err="1"/>
              <a:t>리밸런싱</a:t>
            </a:r>
            <a:r>
              <a:rPr lang="en-US" altLang="ko-KR" b="1" dirty="0"/>
              <a:t>,</a:t>
            </a:r>
            <a:r>
              <a:rPr lang="ko-KR" altLang="en-US" b="1" dirty="0" err="1"/>
              <a:t>매매비용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49AAF0-3C4C-4B4E-B82D-69E9A87C5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14" y="5218643"/>
            <a:ext cx="3835297" cy="10270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77EBDD-B599-184B-B242-6BA2FD3EF381}"/>
              </a:ext>
            </a:extLst>
          </p:cNvPr>
          <p:cNvSpPr txBox="1"/>
          <p:nvPr/>
        </p:nvSpPr>
        <p:spPr>
          <a:xfrm>
            <a:off x="3831937" y="4903473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2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23C0B066-25DE-46D5-8A10-64D27A9CFD24}"/>
              </a:ext>
            </a:extLst>
          </p:cNvPr>
          <p:cNvSpPr/>
          <p:nvPr/>
        </p:nvSpPr>
        <p:spPr>
          <a:xfrm>
            <a:off x="154934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29E21D58-B0E2-0E41-8385-04729589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2" y="4885291"/>
            <a:ext cx="2669895" cy="8225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DA06CE-B98D-2C45-B20F-31D040E80846}"/>
              </a:ext>
            </a:extLst>
          </p:cNvPr>
          <p:cNvSpPr txBox="1"/>
          <p:nvPr/>
        </p:nvSpPr>
        <p:spPr>
          <a:xfrm>
            <a:off x="615278" y="4877042"/>
            <a:ext cx="2119882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SELECT </a:t>
            </a:r>
          </a:p>
          <a:p>
            <a:r>
              <a:rPr lang="en-US" altLang="ko-KR" sz="1100" dirty="0" err="1"/>
              <a:t>preview_data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sum(data),</a:t>
            </a:r>
          </a:p>
          <a:p>
            <a:r>
              <a:rPr lang="en-US" altLang="ko-KR" sz="1100" dirty="0" err="1"/>
              <a:t>Annualized_Return</a:t>
            </a:r>
            <a:endParaRPr lang="en-US" altLang="ko-KR" sz="1100" dirty="0"/>
          </a:p>
          <a:p>
            <a:r>
              <a:rPr lang="en-US" altLang="ko-KR" sz="1100" dirty="0"/>
              <a:t>FROM GTAA_PREVIEW </a:t>
            </a:r>
          </a:p>
          <a:p>
            <a:r>
              <a:rPr lang="en-US" altLang="ko-KR" sz="1100" dirty="0"/>
              <a:t>where </a:t>
            </a:r>
          </a:p>
          <a:p>
            <a:r>
              <a:rPr lang="en-US" altLang="ko-KR" sz="1100" dirty="0"/>
              <a:t>tactical = 'radioBtn2_sel3’ and </a:t>
            </a:r>
          </a:p>
          <a:p>
            <a:r>
              <a:rPr lang="en-US" altLang="ko-KR" sz="1100" dirty="0" err="1"/>
              <a:t>preview_data</a:t>
            </a:r>
            <a:r>
              <a:rPr lang="en-US" altLang="ko-KR" sz="1100" dirty="0"/>
              <a:t> &lt;= 4</a:t>
            </a:r>
          </a:p>
          <a:p>
            <a:r>
              <a:rPr lang="en-US" altLang="ko-KR" sz="1100" dirty="0"/>
              <a:t>group by </a:t>
            </a:r>
            <a:r>
              <a:rPr lang="en-US" altLang="ko-KR" sz="1100" dirty="0" err="1"/>
              <a:t>preview_data</a:t>
            </a:r>
            <a:endParaRPr lang="en-US" altLang="ko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FC686-646B-4A4E-9730-EC90B7927976}"/>
              </a:ext>
            </a:extLst>
          </p:cNvPr>
          <p:cNvSpPr txBox="1"/>
          <p:nvPr/>
        </p:nvSpPr>
        <p:spPr>
          <a:xfrm>
            <a:off x="2915361" y="4594546"/>
            <a:ext cx="95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결과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B21140-3D5F-CF43-A6CB-1C0ED0E898E5}"/>
              </a:ext>
            </a:extLst>
          </p:cNvPr>
          <p:cNvSpPr txBox="1"/>
          <p:nvPr/>
        </p:nvSpPr>
        <p:spPr>
          <a:xfrm>
            <a:off x="282587" y="4590539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C6901C0C-B176-7946-8BB4-D679A5BD1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3" y="1362301"/>
            <a:ext cx="3187161" cy="2911830"/>
          </a:xfrm>
          <a:prstGeom prst="rect">
            <a:avLst/>
          </a:prstGeom>
        </p:spPr>
      </p:pic>
      <p:pic>
        <p:nvPicPr>
          <p:cNvPr id="30" name="그림 29" descr="텍스트, 오렌지, 테이블, 주방이(가) 표시된 사진&#10;&#10;자동 생성된 설명">
            <a:extLst>
              <a:ext uri="{FF2B5EF4-FFF2-40B4-BE49-F238E27FC236}">
                <a16:creationId xmlns:a16="http://schemas.microsoft.com/office/drawing/2014/main" id="{542D3EB7-DBDC-EC41-B803-0FBF7D51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09" y="1313003"/>
            <a:ext cx="5924951" cy="30374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85E531-8E5F-8C48-95BD-D9292710B24A}"/>
              </a:ext>
            </a:extLst>
          </p:cNvPr>
          <p:cNvSpPr/>
          <p:nvPr/>
        </p:nvSpPr>
        <p:spPr>
          <a:xfrm>
            <a:off x="419201" y="3812535"/>
            <a:ext cx="824851" cy="45965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12">
            <a:extLst>
              <a:ext uri="{FF2B5EF4-FFF2-40B4-BE49-F238E27FC236}">
                <a16:creationId xmlns:a16="http://schemas.microsoft.com/office/drawing/2014/main" id="{7B6707B0-068A-BC43-A19E-B95C50E57EA4}"/>
              </a:ext>
            </a:extLst>
          </p:cNvPr>
          <p:cNvSpPr/>
          <p:nvPr/>
        </p:nvSpPr>
        <p:spPr>
          <a:xfrm>
            <a:off x="3183862" y="3786763"/>
            <a:ext cx="1117600" cy="485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6E513F-2D98-164D-AEE9-B2A718D944F5}"/>
              </a:ext>
            </a:extLst>
          </p:cNvPr>
          <p:cNvSpPr txBox="1"/>
          <p:nvPr/>
        </p:nvSpPr>
        <p:spPr>
          <a:xfrm>
            <a:off x="380080" y="904434"/>
            <a:ext cx="45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3-2. (</a:t>
            </a:r>
            <a:r>
              <a:rPr lang="ko-KR" altLang="en-US" b="1" dirty="0" err="1"/>
              <a:t>룩백</a:t>
            </a:r>
            <a:r>
              <a:rPr lang="en-US" altLang="ko-KR" b="1" dirty="0"/>
              <a:t>,</a:t>
            </a:r>
            <a:r>
              <a:rPr lang="ko-KR" altLang="en-US" b="1" dirty="0" err="1"/>
              <a:t>리밸런싱</a:t>
            </a:r>
            <a:r>
              <a:rPr lang="en-US" altLang="ko-KR" b="1" dirty="0"/>
              <a:t>,</a:t>
            </a:r>
            <a:r>
              <a:rPr lang="ko-KR" altLang="en-US" b="1" dirty="0" err="1"/>
              <a:t>매매비용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1" dirty="0" err="1"/>
              <a:t>미리보기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1818D5-9C08-CE47-9D53-3F7D372B00FB}"/>
              </a:ext>
            </a:extLst>
          </p:cNvPr>
          <p:cNvSpPr txBox="1"/>
          <p:nvPr/>
        </p:nvSpPr>
        <p:spPr>
          <a:xfrm>
            <a:off x="8946287" y="4867538"/>
            <a:ext cx="2370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리밸런싱이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개월 </a:t>
            </a:r>
            <a:r>
              <a:rPr lang="ko-KR" altLang="en-US" sz="1400" dirty="0" err="1"/>
              <a:t>간격일때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세금</a:t>
            </a:r>
            <a:r>
              <a:rPr lang="ko-KR" altLang="en-US" sz="1400" dirty="0"/>
              <a:t>이 비교적 적으며 </a:t>
            </a:r>
            <a:r>
              <a:rPr lang="ko-KR" altLang="en-US" sz="1400" dirty="0">
                <a:solidFill>
                  <a:srgbClr val="FF0000"/>
                </a:solidFill>
              </a:rPr>
              <a:t>연평균 수익률</a:t>
            </a:r>
            <a:r>
              <a:rPr lang="ko-KR" altLang="en-US" sz="1400" dirty="0"/>
              <a:t>이 가장 높음을 데이터로서 확인 가능함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76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23C0B066-25DE-46D5-8A10-64D27A9CFD24}"/>
              </a:ext>
            </a:extLst>
          </p:cNvPr>
          <p:cNvSpPr/>
          <p:nvPr/>
        </p:nvSpPr>
        <p:spPr>
          <a:xfrm>
            <a:off x="154934" y="546098"/>
            <a:ext cx="11366500" cy="6184901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081" y="904434"/>
            <a:ext cx="25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err="1"/>
              <a:t>데모영상</a:t>
            </a:r>
            <a:endParaRPr lang="ko-KR" altLang="en-US" b="1" dirty="0"/>
          </a:p>
        </p:txBody>
      </p:sp>
      <p:pic>
        <p:nvPicPr>
          <p:cNvPr id="2" name="온라인 미디어 1" descr="무제">
            <a:hlinkClick r:id="" action="ppaction://media"/>
            <a:extLst>
              <a:ext uri="{FF2B5EF4-FFF2-40B4-BE49-F238E27FC236}">
                <a16:creationId xmlns:a16="http://schemas.microsoft.com/office/drawing/2014/main" id="{BF0EB757-7120-2A42-B729-00C59FB47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5164" y="1427461"/>
            <a:ext cx="6729095" cy="50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7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4. GitHub update</a:t>
            </a: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E835DE-03EE-9641-A0E5-AF85B7F3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09" y="965199"/>
            <a:ext cx="6464626" cy="5429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1296DF-189D-F64D-8BC2-8643EC3B6D5F}"/>
              </a:ext>
            </a:extLst>
          </p:cNvPr>
          <p:cNvSpPr/>
          <p:nvPr/>
        </p:nvSpPr>
        <p:spPr>
          <a:xfrm>
            <a:off x="2537998" y="3793338"/>
            <a:ext cx="6356137" cy="1976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7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558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45C8DC"/>
                </a:solidFill>
              </a:rPr>
              <a:t>감</a:t>
            </a:r>
            <a:r>
              <a:rPr lang="ko-KR" altLang="en-US" sz="5000" b="1" dirty="0"/>
              <a:t>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69014" y="1533537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프로젝트 흐름도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진행상황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데모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영상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4. GitHub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업데이트</a:t>
            </a: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5.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계획일정</a:t>
            </a: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1.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흐름도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79218" y="1360967"/>
            <a:ext cx="191480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자산선택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(Asset selection)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0863" y="2392326"/>
            <a:ext cx="1693092" cy="2554545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ETF (</a:t>
            </a:r>
            <a:r>
              <a:rPr lang="ko-KR" altLang="en-US" sz="1600" b="1" dirty="0" err="1"/>
              <a:t>자산군</a:t>
            </a:r>
            <a:r>
              <a:rPr lang="en-US" altLang="ko-KR" sz="1600" b="1" dirty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       +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전세계 개별주식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Apple</a:t>
            </a:r>
          </a:p>
          <a:p>
            <a:r>
              <a:rPr lang="en-US" altLang="ko-KR" sz="1600" b="1" dirty="0"/>
              <a:t>Intel </a:t>
            </a:r>
          </a:p>
          <a:p>
            <a:r>
              <a:rPr lang="en-US" altLang="ko-KR" sz="1600" b="1" dirty="0"/>
              <a:t>Microsoft </a:t>
            </a:r>
          </a:p>
          <a:p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37840" y="1360967"/>
            <a:ext cx="2739815" cy="822245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 알고리즘 선택</a:t>
            </a:r>
            <a:endParaRPr lang="en-US" altLang="ko-KR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09994" y="2252621"/>
            <a:ext cx="1558337" cy="101566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비중을 몇 대 몇으로 할 것인지 선택</a:t>
            </a:r>
            <a:endParaRPr lang="en-US" altLang="ko-KR" sz="1500" b="1" dirty="0"/>
          </a:p>
          <a:p>
            <a:r>
              <a:rPr lang="en-US" altLang="ko-KR" sz="1500" b="1" dirty="0"/>
              <a:t>Ex)3:7, 5:5</a:t>
            </a:r>
            <a:endParaRPr lang="ko-KR" altLang="en-US" sz="15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04561" y="1364505"/>
            <a:ext cx="1701210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시뮬레이션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 결과</a:t>
            </a:r>
            <a:endParaRPr lang="en-US" altLang="ko-KR" sz="16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35098" y="1770321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283330" y="2390809"/>
            <a:ext cx="3486881" cy="579965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54510" y="1788030"/>
            <a:ext cx="766110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407911" y="1773859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321099" y="2195622"/>
            <a:ext cx="0" cy="715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9423039" y="2899195"/>
            <a:ext cx="187133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추천포트폴리오 제시</a:t>
            </a:r>
            <a:endParaRPr lang="en-US" altLang="ko-KR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95050" y="3035711"/>
            <a:ext cx="3486881" cy="117052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8634" y="4307403"/>
            <a:ext cx="3486881" cy="451288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31328" y="1331210"/>
            <a:ext cx="170121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전략알고리즘 세부조정</a:t>
            </a:r>
            <a:endParaRPr lang="en-US" altLang="ko-KR" sz="1600" b="1" dirty="0"/>
          </a:p>
        </p:txBody>
      </p:sp>
      <p:sp>
        <p:nvSpPr>
          <p:cNvPr id="3" name="타원 2"/>
          <p:cNvSpPr/>
          <p:nvPr/>
        </p:nvSpPr>
        <p:spPr>
          <a:xfrm>
            <a:off x="7282585" y="1278970"/>
            <a:ext cx="1485746" cy="8709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8">
            <a:extLst>
              <a:ext uri="{FF2B5EF4-FFF2-40B4-BE49-F238E27FC236}">
                <a16:creationId xmlns:a16="http://schemas.microsoft.com/office/drawing/2014/main" id="{D67467DA-52D1-4D3A-AAA1-7F98CF9C2918}"/>
              </a:ext>
            </a:extLst>
          </p:cNvPr>
          <p:cNvSpPr/>
          <p:nvPr/>
        </p:nvSpPr>
        <p:spPr>
          <a:xfrm>
            <a:off x="3263169" y="5057765"/>
            <a:ext cx="3486881" cy="706054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BF8F5F-CBAD-4A8A-9902-BAC713114779}"/>
              </a:ext>
            </a:extLst>
          </p:cNvPr>
          <p:cNvSpPr/>
          <p:nvPr/>
        </p:nvSpPr>
        <p:spPr>
          <a:xfrm>
            <a:off x="726294" y="3149600"/>
            <a:ext cx="1914048" cy="176278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D95A1-E31C-2E44-8D6B-97EC6FD0D319}"/>
              </a:ext>
            </a:extLst>
          </p:cNvPr>
          <p:cNvSpPr txBox="1"/>
          <p:nvPr/>
        </p:nvSpPr>
        <p:spPr>
          <a:xfrm>
            <a:off x="3273161" y="2506910"/>
            <a:ext cx="11624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전통적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위험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모멘텀</a:t>
            </a:r>
            <a:r>
              <a:rPr lang="ko-KR" altLang="en-US" sz="1200" b="1" dirty="0"/>
              <a:t>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멀티 </a:t>
            </a:r>
            <a:r>
              <a:rPr lang="ko-KR" altLang="en-US" sz="1200" b="1" dirty="0" err="1"/>
              <a:t>팩터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40E009-9A6E-8D42-B707-9931C6117F3F}"/>
              </a:ext>
            </a:extLst>
          </p:cNvPr>
          <p:cNvSpPr txBox="1"/>
          <p:nvPr/>
        </p:nvSpPr>
        <p:spPr>
          <a:xfrm>
            <a:off x="4497398" y="2394960"/>
            <a:ext cx="2303260" cy="3224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/>
              <a:t>동일비중포트폴리오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최소분산포트폴리오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최대분산효과포트폴리오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위험균형포트폴리오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 err="1"/>
              <a:t>모멘텀포트폴리오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모멘텀 </a:t>
            </a:r>
            <a:r>
              <a:rPr lang="en-US" altLang="ko-KR" sz="1400" b="1" dirty="0"/>
              <a:t>x </a:t>
            </a:r>
            <a:r>
              <a:rPr lang="ko-KR" altLang="en-US" sz="1400" b="1" dirty="0"/>
              <a:t>위험 포트폴리오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092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61" y="2190763"/>
            <a:ext cx="3935696" cy="427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4824" y="1768321"/>
            <a:ext cx="2430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제한적인 자산 선택</a:t>
            </a:r>
            <a:r>
              <a:rPr lang="en-US" altLang="ko-KR" b="1" dirty="0"/>
              <a:t> </a:t>
            </a:r>
          </a:p>
          <a:p>
            <a:pPr marL="342900" indent="-342900">
              <a:buAutoNum type="arabicPeriod"/>
            </a:pP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1EF7BE-42ED-48E1-BA0C-4992B34DE077}"/>
              </a:ext>
            </a:extLst>
          </p:cNvPr>
          <p:cNvSpPr/>
          <p:nvPr/>
        </p:nvSpPr>
        <p:spPr>
          <a:xfrm>
            <a:off x="5180110" y="3637991"/>
            <a:ext cx="1150761" cy="93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DA6F9-A7ED-4492-AAA7-DE4CD4FA83A1}"/>
              </a:ext>
            </a:extLst>
          </p:cNvPr>
          <p:cNvSpPr txBox="1"/>
          <p:nvPr/>
        </p:nvSpPr>
        <p:spPr>
          <a:xfrm>
            <a:off x="6688424" y="1709451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전세계 모든 자산 및 개별 주식 선택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E0E1B-CB26-8549-A53D-A908154EFA53}"/>
              </a:ext>
            </a:extLst>
          </p:cNvPr>
          <p:cNvSpPr txBox="1"/>
          <p:nvPr/>
        </p:nvSpPr>
        <p:spPr>
          <a:xfrm>
            <a:off x="380081" y="904434"/>
            <a:ext cx="25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1-1.  </a:t>
            </a:r>
            <a:r>
              <a:rPr lang="ko-KR" altLang="en-US" b="1" dirty="0"/>
              <a:t>자산 선택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D000560-BDD6-0545-A040-03BE0953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24" y="2190763"/>
            <a:ext cx="4589609" cy="32346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32E307-0E6B-A346-9264-6BAA4CA378A3}"/>
              </a:ext>
            </a:extLst>
          </p:cNvPr>
          <p:cNvSpPr/>
          <p:nvPr/>
        </p:nvSpPr>
        <p:spPr>
          <a:xfrm>
            <a:off x="6750050" y="3096730"/>
            <a:ext cx="4555089" cy="213991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01C38-B5E7-5B42-85CF-27D2C8B76E31}"/>
              </a:ext>
            </a:extLst>
          </p:cNvPr>
          <p:cNvSpPr txBox="1"/>
          <p:nvPr/>
        </p:nvSpPr>
        <p:spPr>
          <a:xfrm>
            <a:off x="7840501" y="3507795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</a:rPr>
              <a:t>자산 코드 입력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2AA9-BAD4-F746-B899-38F4D8445C50}"/>
              </a:ext>
            </a:extLst>
          </p:cNvPr>
          <p:cNvSpPr txBox="1"/>
          <p:nvPr/>
        </p:nvSpPr>
        <p:spPr>
          <a:xfrm>
            <a:off x="7457842" y="4736944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</a:rPr>
              <a:t>확인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F503C-7E4E-3847-A953-DC8EF6880947}"/>
              </a:ext>
            </a:extLst>
          </p:cNvPr>
          <p:cNvSpPr txBox="1"/>
          <p:nvPr/>
        </p:nvSpPr>
        <p:spPr>
          <a:xfrm>
            <a:off x="8340343" y="4205206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 </a:t>
            </a:r>
            <a:r>
              <a:rPr lang="ko-KR" altLang="en-US" sz="1400" dirty="0">
                <a:solidFill>
                  <a:srgbClr val="FF0000"/>
                </a:solidFill>
              </a:rPr>
              <a:t>입력된 코드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AC27C-DE21-6F48-964E-2C777738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70" y="5850589"/>
            <a:ext cx="3107633" cy="5943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DD9FB7-99B1-F543-A997-5D26DDD5CD97}"/>
              </a:ext>
            </a:extLst>
          </p:cNvPr>
          <p:cNvSpPr txBox="1"/>
          <p:nvPr/>
        </p:nvSpPr>
        <p:spPr>
          <a:xfrm>
            <a:off x="6592238" y="555777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8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71450-0320-564B-8DD2-938F38886C1F}"/>
              </a:ext>
            </a:extLst>
          </p:cNvPr>
          <p:cNvSpPr txBox="1"/>
          <p:nvPr/>
        </p:nvSpPr>
        <p:spPr>
          <a:xfrm>
            <a:off x="380081" y="904434"/>
            <a:ext cx="30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1-2. </a:t>
            </a:r>
            <a:r>
              <a:rPr lang="ko-KR" altLang="en-US" b="1" dirty="0"/>
              <a:t>자산 선택</a:t>
            </a:r>
            <a:r>
              <a:rPr lang="en-US" altLang="ko-KR" b="1" dirty="0"/>
              <a:t>(DB) 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0B2AEC-21B1-AD43-8392-205EA4C6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9" y="1739066"/>
            <a:ext cx="4622594" cy="1682624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710B92-9717-B14A-A913-F9112404E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75" y="2601185"/>
            <a:ext cx="3558494" cy="820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32613-E9B1-1246-A425-326AB444A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6" y="3575387"/>
            <a:ext cx="3263019" cy="21656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30BB2D-E020-A040-BC61-6846C9B6C6D9}"/>
              </a:ext>
            </a:extLst>
          </p:cNvPr>
          <p:cNvSpPr/>
          <p:nvPr/>
        </p:nvSpPr>
        <p:spPr>
          <a:xfrm>
            <a:off x="660258" y="3242202"/>
            <a:ext cx="974908" cy="3331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1BEA4-C38B-D74D-AD54-5E20DB55808B}"/>
              </a:ext>
            </a:extLst>
          </p:cNvPr>
          <p:cNvSpPr txBox="1"/>
          <p:nvPr/>
        </p:nvSpPr>
        <p:spPr>
          <a:xfrm>
            <a:off x="625455" y="3636483"/>
            <a:ext cx="376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https://github.com/robomotic/valueviz</a:t>
            </a:r>
            <a:endParaRPr lang="ko-KR" altLang="en-US" sz="1200" dirty="0"/>
          </a:p>
        </p:txBody>
      </p:sp>
      <p:sp>
        <p:nvSpPr>
          <p:cNvPr id="16" name="화살표: 오른쪽 12">
            <a:extLst>
              <a:ext uri="{FF2B5EF4-FFF2-40B4-BE49-F238E27FC236}">
                <a16:creationId xmlns:a16="http://schemas.microsoft.com/office/drawing/2014/main" id="{3159E364-C046-B546-A7E5-4786F996C08F}"/>
              </a:ext>
            </a:extLst>
          </p:cNvPr>
          <p:cNvSpPr/>
          <p:nvPr/>
        </p:nvSpPr>
        <p:spPr>
          <a:xfrm>
            <a:off x="5142270" y="3604856"/>
            <a:ext cx="1648542" cy="6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F45766E2-1277-EE46-BA46-99F911D37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6" y="1089100"/>
            <a:ext cx="2307724" cy="1187040"/>
          </a:xfrm>
          <a:prstGeom prst="rect">
            <a:avLst/>
          </a:prstGeom>
        </p:spPr>
      </p:pic>
      <p:pic>
        <p:nvPicPr>
          <p:cNvPr id="19" name="그림 18" descr="나이프이(가) 표시된 사진&#10;&#10;자동 생성된 설명">
            <a:extLst>
              <a:ext uri="{FF2B5EF4-FFF2-40B4-BE49-F238E27FC236}">
                <a16:creationId xmlns:a16="http://schemas.microsoft.com/office/drawing/2014/main" id="{5490FD92-E23D-984C-9579-82D0F3F5B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5" y="4440160"/>
            <a:ext cx="2756719" cy="7857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460786-0522-5443-BCDB-980B2A662742}"/>
              </a:ext>
            </a:extLst>
          </p:cNvPr>
          <p:cNvSpPr txBox="1"/>
          <p:nvPr/>
        </p:nvSpPr>
        <p:spPr>
          <a:xfrm>
            <a:off x="3391785" y="5595139"/>
            <a:ext cx="2756719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INSERT INTO GTAA_EWF(code, </a:t>
            </a:r>
            <a:r>
              <a:rPr lang="en-US" altLang="ko-KR" sz="1100" dirty="0" err="1"/>
              <a:t>inst_dt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updt_dt</a:t>
            </a:r>
            <a:r>
              <a:rPr lang="en-US" altLang="ko-KR" sz="1100" dirty="0"/>
              <a:t>) values (‘</a:t>
            </a:r>
            <a:r>
              <a:rPr lang="ko-KR" altLang="en-US" sz="1100" dirty="0"/>
              <a:t>코드</a:t>
            </a:r>
            <a:r>
              <a:rPr lang="en-US" altLang="ko-KR" sz="1100" dirty="0"/>
              <a:t>’,</a:t>
            </a:r>
            <a:r>
              <a:rPr lang="ko-KR" altLang="en-US" sz="1100" dirty="0"/>
              <a:t> </a:t>
            </a:r>
            <a:r>
              <a:rPr lang="en-US" altLang="ko-KR" sz="1100" dirty="0"/>
              <a:t>datetime(), datetime())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374AB-015E-CB47-84D9-58A674F0957B}"/>
              </a:ext>
            </a:extLst>
          </p:cNvPr>
          <p:cNvSpPr txBox="1"/>
          <p:nvPr/>
        </p:nvSpPr>
        <p:spPr>
          <a:xfrm>
            <a:off x="3033645" y="5323335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7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0081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E0E1B-CB26-8549-A53D-A908154EFA53}"/>
              </a:ext>
            </a:extLst>
          </p:cNvPr>
          <p:cNvSpPr txBox="1"/>
          <p:nvPr/>
        </p:nvSpPr>
        <p:spPr>
          <a:xfrm>
            <a:off x="380081" y="904434"/>
            <a:ext cx="30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1-3.  </a:t>
            </a:r>
            <a:r>
              <a:rPr lang="ko-KR" altLang="en-US" b="1" dirty="0"/>
              <a:t>자산 선택</a:t>
            </a:r>
            <a:r>
              <a:rPr lang="en-US" altLang="ko-KR" b="1" dirty="0"/>
              <a:t>(</a:t>
            </a:r>
            <a:r>
              <a:rPr lang="ko-KR" altLang="en-US" b="1" dirty="0"/>
              <a:t>동작 구조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CB96D-9179-B34A-9D26-2F9115EEB7A1}"/>
              </a:ext>
            </a:extLst>
          </p:cNvPr>
          <p:cNvSpPr txBox="1"/>
          <p:nvPr/>
        </p:nvSpPr>
        <p:spPr>
          <a:xfrm>
            <a:off x="2563781" y="2798292"/>
            <a:ext cx="2119882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SELECT count(*) </a:t>
            </a:r>
          </a:p>
          <a:p>
            <a:r>
              <a:rPr lang="en-US" altLang="ko-KR" sz="1100" dirty="0"/>
              <a:t>FROM ‘GTAA_EWF’ </a:t>
            </a:r>
          </a:p>
          <a:p>
            <a:r>
              <a:rPr lang="en-US" altLang="ko-KR" sz="1100" dirty="0"/>
              <a:t>WHERE code = ‘</a:t>
            </a:r>
            <a:r>
              <a:rPr lang="ko-KR" altLang="en-US" sz="1100" dirty="0"/>
              <a:t>입력된 코드</a:t>
            </a:r>
            <a:r>
              <a:rPr lang="en-US" altLang="ko-KR" sz="1100" dirty="0"/>
              <a:t>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2A4A3-3026-1545-BF51-E03E93C3BCB3}"/>
              </a:ext>
            </a:extLst>
          </p:cNvPr>
          <p:cNvSpPr/>
          <p:nvPr/>
        </p:nvSpPr>
        <p:spPr>
          <a:xfrm>
            <a:off x="1201362" y="1596973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자산 코드 입력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C0595B4-17D9-5E48-80CB-D516C40096CB}"/>
              </a:ext>
            </a:extLst>
          </p:cNvPr>
          <p:cNvSpPr/>
          <p:nvPr/>
        </p:nvSpPr>
        <p:spPr>
          <a:xfrm>
            <a:off x="5329834" y="1512104"/>
            <a:ext cx="1532331" cy="922732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존재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코드 </a:t>
            </a:r>
            <a:r>
              <a:rPr kumimoji="1" lang="en-US" altLang="ko-KR" sz="1400" dirty="0">
                <a:solidFill>
                  <a:schemeClr val="tx1"/>
                </a:solidFill>
              </a:rPr>
              <a:t>Y/N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5FEBAD-D7A5-A440-AA00-88D1B8421A8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290770" y="1973470"/>
            <a:ext cx="303906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8DCB10-0040-6149-B133-95FF6DE8D7A3}"/>
              </a:ext>
            </a:extLst>
          </p:cNvPr>
          <p:cNvSpPr txBox="1"/>
          <p:nvPr/>
        </p:nvSpPr>
        <p:spPr>
          <a:xfrm>
            <a:off x="2480578" y="2491608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856D50-9EE3-7C4E-B71B-9E244AB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7" y="4290756"/>
            <a:ext cx="1249808" cy="149977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43B9789-C516-A44D-B4B6-F913D3757436}"/>
              </a:ext>
            </a:extLst>
          </p:cNvPr>
          <p:cNvCxnSpPr>
            <a:cxnSpLocks/>
          </p:cNvCxnSpPr>
          <p:nvPr/>
        </p:nvCxnSpPr>
        <p:spPr>
          <a:xfrm flipV="1">
            <a:off x="2098698" y="3529850"/>
            <a:ext cx="726009" cy="7609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75097258-96DE-634A-B70F-04A05966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6" y="5187490"/>
            <a:ext cx="1915868" cy="1033066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2C35A95-190E-0A4F-967E-C1BEB3B31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76" y="5187490"/>
            <a:ext cx="2912192" cy="104629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A52D8F-5DBA-DE48-AED6-86EBDB80D74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862165" y="1973473"/>
            <a:ext cx="2333090" cy="221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DC8966-FFB6-A045-825D-360619409FB7}"/>
              </a:ext>
            </a:extLst>
          </p:cNvPr>
          <p:cNvSpPr/>
          <p:nvPr/>
        </p:nvSpPr>
        <p:spPr>
          <a:xfrm>
            <a:off x="9195255" y="1599190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성공 결과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889D35F-1BDC-154F-AA91-7EFB75C6C030}"/>
              </a:ext>
            </a:extLst>
          </p:cNvPr>
          <p:cNvCxnSpPr>
            <a:cxnSpLocks/>
          </p:cNvCxnSpPr>
          <p:nvPr/>
        </p:nvCxnSpPr>
        <p:spPr>
          <a:xfrm>
            <a:off x="6090333" y="2434836"/>
            <a:ext cx="5666" cy="152297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C56C9FF-4678-254D-B91B-2CC79D769378}"/>
              </a:ext>
            </a:extLst>
          </p:cNvPr>
          <p:cNvSpPr txBox="1"/>
          <p:nvPr/>
        </p:nvSpPr>
        <p:spPr>
          <a:xfrm>
            <a:off x="5692508" y="2919325"/>
            <a:ext cx="86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4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221BD62-149C-4C49-BEE4-34A0B0C85A5D}"/>
              </a:ext>
            </a:extLst>
          </p:cNvPr>
          <p:cNvSpPr/>
          <p:nvPr/>
        </p:nvSpPr>
        <p:spPr>
          <a:xfrm>
            <a:off x="5580606" y="3957814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실패 결과</a:t>
            </a:r>
          </a:p>
        </p:txBody>
      </p:sp>
      <p:pic>
        <p:nvPicPr>
          <p:cNvPr id="59" name="그림 58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1BC5C14F-0949-C84A-94A1-72CFE404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52" y="2676646"/>
            <a:ext cx="2942816" cy="7286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9417C7-2BD5-D049-B40B-0C704D2F9EF9}"/>
              </a:ext>
            </a:extLst>
          </p:cNvPr>
          <p:cNvSpPr txBox="1"/>
          <p:nvPr/>
        </p:nvSpPr>
        <p:spPr>
          <a:xfrm>
            <a:off x="7609527" y="1658933"/>
            <a:ext cx="86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400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71F4B30-F3D9-BC49-90AD-81D93194E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10" y="3529850"/>
            <a:ext cx="2942816" cy="593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2BC9FE-9EA0-7E41-A27A-D16D90D16376}"/>
              </a:ext>
            </a:extLst>
          </p:cNvPr>
          <p:cNvSpPr txBox="1"/>
          <p:nvPr/>
        </p:nvSpPr>
        <p:spPr>
          <a:xfrm>
            <a:off x="4137919" y="4934776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1E19B-04FF-434D-B24B-93D5D7736A3F}"/>
              </a:ext>
            </a:extLst>
          </p:cNvPr>
          <p:cNvSpPr txBox="1"/>
          <p:nvPr/>
        </p:nvSpPr>
        <p:spPr>
          <a:xfrm>
            <a:off x="8042329" y="238352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E486844-2055-43BB-8BBB-B644DE971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8" y="1823319"/>
            <a:ext cx="4178137" cy="4281851"/>
          </a:xfrm>
          <a:prstGeom prst="rect">
            <a:avLst/>
          </a:prstGeom>
        </p:spPr>
      </p:pic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5424313" y="1933522"/>
            <a:ext cx="1929493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D6B34-E1BE-4794-90B0-256E11092E39}"/>
              </a:ext>
            </a:extLst>
          </p:cNvPr>
          <p:cNvSpPr txBox="1"/>
          <p:nvPr/>
        </p:nvSpPr>
        <p:spPr>
          <a:xfrm>
            <a:off x="5306831" y="1519857"/>
            <a:ext cx="288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동일 비중 포트폴리오 선택</a:t>
            </a: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5215469" y="5188886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92AEE0-7715-4F0E-B454-C6A4FBFA207B}"/>
              </a:ext>
            </a:extLst>
          </p:cNvPr>
          <p:cNvSpPr/>
          <p:nvPr/>
        </p:nvSpPr>
        <p:spPr>
          <a:xfrm>
            <a:off x="951575" y="1857404"/>
            <a:ext cx="4173580" cy="58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4066AD-00F4-4364-A981-51EC19E07391}"/>
              </a:ext>
            </a:extLst>
          </p:cNvPr>
          <p:cNvSpPr/>
          <p:nvPr/>
        </p:nvSpPr>
        <p:spPr>
          <a:xfrm>
            <a:off x="933612" y="4623034"/>
            <a:ext cx="4173580" cy="1482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42A9D-204F-F842-AEC8-71EDA2E9661E}"/>
              </a:ext>
            </a:extLst>
          </p:cNvPr>
          <p:cNvSpPr txBox="1"/>
          <p:nvPr/>
        </p:nvSpPr>
        <p:spPr>
          <a:xfrm>
            <a:off x="380081" y="904434"/>
            <a:ext cx="39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 err="1"/>
              <a:t>동일비중</a:t>
            </a:r>
            <a:r>
              <a:rPr lang="ko-KR" altLang="en-US" b="1" dirty="0"/>
              <a:t>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592-AC5D-A548-9976-0158A213B2FE}"/>
              </a:ext>
            </a:extLst>
          </p:cNvPr>
          <p:cNvSpPr txBox="1"/>
          <p:nvPr/>
        </p:nvSpPr>
        <p:spPr>
          <a:xfrm>
            <a:off x="5259997" y="4784804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세부조정</a:t>
            </a:r>
            <a:r>
              <a:rPr lang="en-US" altLang="ko-KR" sz="1200" dirty="0"/>
              <a:t>(rate:</a:t>
            </a:r>
            <a:r>
              <a:rPr lang="ko-KR" altLang="en-US" sz="1200" dirty="0"/>
              <a:t>비중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77D2-5CD4-3545-B0A3-14B94C590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58" y="2682414"/>
            <a:ext cx="3853697" cy="467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9518AF-30F4-0E49-8762-D25DEC1B3301}"/>
              </a:ext>
            </a:extLst>
          </p:cNvPr>
          <p:cNvSpPr txBox="1"/>
          <p:nvPr/>
        </p:nvSpPr>
        <p:spPr>
          <a:xfrm>
            <a:off x="5663198" y="238086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5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4697750" y="1987835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633614" y="5080641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219C26-6E65-4F9E-B4C9-8CEB90B3D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2" y="1651441"/>
            <a:ext cx="3648075" cy="470410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7659C-8DDE-4BFD-905A-486E520383E4}"/>
              </a:ext>
            </a:extLst>
          </p:cNvPr>
          <p:cNvSpPr/>
          <p:nvPr/>
        </p:nvSpPr>
        <p:spPr>
          <a:xfrm>
            <a:off x="810652" y="4873414"/>
            <a:ext cx="3648075" cy="1482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236AA-2570-41C6-AE38-51CBCE99BE31}"/>
              </a:ext>
            </a:extLst>
          </p:cNvPr>
          <p:cNvSpPr/>
          <p:nvPr/>
        </p:nvSpPr>
        <p:spPr>
          <a:xfrm>
            <a:off x="794923" y="2240763"/>
            <a:ext cx="3648075" cy="1078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5B354-DC7A-0242-B3D8-4C2C72430B4B}"/>
              </a:ext>
            </a:extLst>
          </p:cNvPr>
          <p:cNvSpPr txBox="1"/>
          <p:nvPr/>
        </p:nvSpPr>
        <p:spPr>
          <a:xfrm>
            <a:off x="380081" y="904434"/>
            <a:ext cx="39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2-2.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/>
              <a:t>위험 기반 자산배분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F6D11-C51C-6847-951C-995BF5981AC1}"/>
              </a:ext>
            </a:extLst>
          </p:cNvPr>
          <p:cNvSpPr txBox="1"/>
          <p:nvPr/>
        </p:nvSpPr>
        <p:spPr>
          <a:xfrm>
            <a:off x="4697750" y="1699460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위험 기반 자산배분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F546D6-872F-E04F-A0A6-2FD0110EAC8C}"/>
              </a:ext>
            </a:extLst>
          </p:cNvPr>
          <p:cNvSpPr txBox="1"/>
          <p:nvPr/>
        </p:nvSpPr>
        <p:spPr>
          <a:xfrm>
            <a:off x="4633614" y="4295153"/>
            <a:ext cx="337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 err="1"/>
              <a:t>numeric_min</a:t>
            </a:r>
            <a:r>
              <a:rPr lang="en-US" altLang="ko-KR" sz="1200" dirty="0"/>
              <a:t> : </a:t>
            </a:r>
            <a:r>
              <a:rPr lang="ko-KR" altLang="en-US" sz="1200" dirty="0"/>
              <a:t>최소 가중치</a:t>
            </a:r>
            <a:endParaRPr lang="en-US" altLang="ko-KR" sz="1200" dirty="0"/>
          </a:p>
          <a:p>
            <a:r>
              <a:rPr lang="en-US" altLang="ko-KR" sz="1200" dirty="0" err="1"/>
              <a:t>numeric_max</a:t>
            </a:r>
            <a:r>
              <a:rPr lang="en-US" altLang="ko-KR" sz="1200" dirty="0"/>
              <a:t> : </a:t>
            </a:r>
            <a:r>
              <a:rPr lang="ko-KR" altLang="en-US" sz="1200" dirty="0"/>
              <a:t>최대 가중치 제한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AB8EE-9C3C-F944-BEF0-774C0295A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8" y="2769795"/>
            <a:ext cx="3531749" cy="6172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88A6A2-950C-F948-B2DF-7B7AD4AA7BC8}"/>
              </a:ext>
            </a:extLst>
          </p:cNvPr>
          <p:cNvSpPr txBox="1"/>
          <p:nvPr/>
        </p:nvSpPr>
        <p:spPr>
          <a:xfrm>
            <a:off x="5102760" y="2463059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86429E-CC51-9744-9695-8681B7BD0ED2}"/>
              </a:ext>
            </a:extLst>
          </p:cNvPr>
          <p:cNvSpPr txBox="1"/>
          <p:nvPr/>
        </p:nvSpPr>
        <p:spPr>
          <a:xfrm>
            <a:off x="7059795" y="4969596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8A67F5-3199-4143-AB05-CBC7B34AE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75" y="5113188"/>
            <a:ext cx="3788743" cy="1385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426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0081" y="56138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 rot="19744132">
            <a:off x="4764690" y="3149019"/>
            <a:ext cx="1774384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777712" y="5706944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B79717-BA25-4E35-A2B3-A1C7EF119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9" y="1890821"/>
            <a:ext cx="3638550" cy="42862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BD3FDB-1C0B-4CC2-B7A9-CBC12393F7CE}"/>
              </a:ext>
            </a:extLst>
          </p:cNvPr>
          <p:cNvSpPr/>
          <p:nvPr/>
        </p:nvSpPr>
        <p:spPr>
          <a:xfrm>
            <a:off x="993585" y="3813813"/>
            <a:ext cx="364807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A30897-DB3C-4EFF-9E4C-DD697BECB387}"/>
              </a:ext>
            </a:extLst>
          </p:cNvPr>
          <p:cNvSpPr/>
          <p:nvPr/>
        </p:nvSpPr>
        <p:spPr>
          <a:xfrm>
            <a:off x="947019" y="5407378"/>
            <a:ext cx="3648075" cy="769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9C57D-9A70-004F-A216-BCC66266FF2A}"/>
              </a:ext>
            </a:extLst>
          </p:cNvPr>
          <p:cNvSpPr txBox="1"/>
          <p:nvPr/>
        </p:nvSpPr>
        <p:spPr>
          <a:xfrm>
            <a:off x="380081" y="904434"/>
            <a:ext cx="420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2-3.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 err="1"/>
              <a:t>모멘템</a:t>
            </a:r>
            <a:r>
              <a:rPr lang="ko-KR" altLang="en-US" b="1" dirty="0"/>
              <a:t> 기반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50BF-C626-BB4E-BDCE-73D9834C8BA0}"/>
              </a:ext>
            </a:extLst>
          </p:cNvPr>
          <p:cNvSpPr txBox="1"/>
          <p:nvPr/>
        </p:nvSpPr>
        <p:spPr>
          <a:xfrm>
            <a:off x="4814341" y="4004201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모멘텀 기반 자산배분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8152E-977E-7F4F-9408-8FAF3F94B8F1}"/>
              </a:ext>
            </a:extLst>
          </p:cNvPr>
          <p:cNvSpPr txBox="1"/>
          <p:nvPr/>
        </p:nvSpPr>
        <p:spPr>
          <a:xfrm>
            <a:off x="4839150" y="5096459"/>
            <a:ext cx="337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numeric_momentum</a:t>
            </a:r>
            <a:r>
              <a:rPr lang="en-US" altLang="ko-KR" sz="1200" dirty="0"/>
              <a:t> : </a:t>
            </a:r>
            <a:r>
              <a:rPr lang="ko-KR" altLang="en-US" sz="1200" dirty="0"/>
              <a:t>과거 수익률이 높았던 상위 몇 개를 선택 할 것인지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7ADADA-C6BC-F143-96BA-3F7D02F94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99" y="2118031"/>
            <a:ext cx="3410155" cy="4525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7491E0-8CDE-A343-8E34-C498B29025A8}"/>
              </a:ext>
            </a:extLst>
          </p:cNvPr>
          <p:cNvSpPr txBox="1"/>
          <p:nvPr/>
        </p:nvSpPr>
        <p:spPr>
          <a:xfrm>
            <a:off x="4644486" y="1776910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6C1653-4574-4043-AF2E-DA9DC81F0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341" y="6137457"/>
            <a:ext cx="2472403" cy="2938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9AA4B9-11D7-7A4B-82E7-F3F7739BA539}"/>
              </a:ext>
            </a:extLst>
          </p:cNvPr>
          <p:cNvSpPr txBox="1"/>
          <p:nvPr/>
        </p:nvSpPr>
        <p:spPr>
          <a:xfrm>
            <a:off x="6731304" y="5832470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F2171-D580-1049-B5CE-B14DDDF9931C}"/>
              </a:ext>
            </a:extLst>
          </p:cNvPr>
          <p:cNvSpPr txBox="1"/>
          <p:nvPr/>
        </p:nvSpPr>
        <p:spPr>
          <a:xfrm>
            <a:off x="8678141" y="5821615"/>
            <a:ext cx="337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show/hide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51091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935</Words>
  <Application>Microsoft Macintosh PowerPoint</Application>
  <PresentationFormat>와이드스크린</PresentationFormat>
  <Paragraphs>202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choi younggyu</cp:lastModifiedBy>
  <cp:revision>370</cp:revision>
  <dcterms:created xsi:type="dcterms:W3CDTF">2019-09-19T08:05:39Z</dcterms:created>
  <dcterms:modified xsi:type="dcterms:W3CDTF">2019-11-18T17:07:28Z</dcterms:modified>
</cp:coreProperties>
</file>